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6" r:id="rId4"/>
    <p:sldId id="261" r:id="rId5"/>
    <p:sldId id="260" r:id="rId6"/>
    <p:sldId id="264" r:id="rId7"/>
    <p:sldId id="267" r:id="rId8"/>
    <p:sldId id="258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78" r:id="rId20"/>
    <p:sldId id="280" r:id="rId21"/>
    <p:sldId id="281" r:id="rId22"/>
    <p:sldId id="282" r:id="rId23"/>
    <p:sldId id="286" r:id="rId24"/>
    <p:sldId id="287" r:id="rId25"/>
    <p:sldId id="288" r:id="rId26"/>
    <p:sldId id="289" r:id="rId27"/>
    <p:sldId id="290" r:id="rId28"/>
    <p:sldId id="291" r:id="rId29"/>
    <p:sldId id="283" r:id="rId30"/>
    <p:sldId id="284" r:id="rId31"/>
    <p:sldId id="285" r:id="rId32"/>
    <p:sldId id="293" r:id="rId33"/>
    <p:sldId id="294" r:id="rId34"/>
    <p:sldId id="292" r:id="rId35"/>
    <p:sldId id="295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0" autoAdjust="0"/>
    <p:restoredTop sz="94660"/>
  </p:normalViewPr>
  <p:slideViewPr>
    <p:cSldViewPr snapToGrid="0">
      <p:cViewPr varScale="1">
        <p:scale>
          <a:sx n="56" d="100"/>
          <a:sy n="56" d="100"/>
        </p:scale>
        <p:origin x="2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3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9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7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7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2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5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7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0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6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11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lervigen.com/spurious-correlations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ley.nz/eda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6EE05-8A6C-5DED-4A03-F937BCBA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1920" b="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54D02-AADB-9AC9-C10B-7D3846976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786" y="908651"/>
            <a:ext cx="5230366" cy="4005454"/>
          </a:xfrm>
        </p:spPr>
        <p:txBody>
          <a:bodyPr anchor="t">
            <a:normAutofit/>
          </a:bodyPr>
          <a:lstStyle/>
          <a:p>
            <a:r>
              <a:rPr lang="es-MX" sz="6800"/>
              <a:t>SPSS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77001-2CBF-F9DD-9482-CFC04FE66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87" y="5050632"/>
            <a:ext cx="3793200" cy="1129888"/>
          </a:xfrm>
        </p:spPr>
        <p:txBody>
          <a:bodyPr anchor="b">
            <a:normAutofit/>
          </a:bodyPr>
          <a:lstStyle/>
          <a:p>
            <a:r>
              <a:rPr lang="es-MX" sz="2200"/>
              <a:t>Tecnologico de Monterrey</a:t>
            </a:r>
          </a:p>
          <a:p>
            <a:r>
              <a:rPr lang="es-MX" sz="2200"/>
              <a:t>EGADE Business School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20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493E73-F90D-3D83-7195-85CA70C63535}"/>
              </a:ext>
            </a:extLst>
          </p:cNvPr>
          <p:cNvSpPr txBox="1"/>
          <p:nvPr/>
        </p:nvSpPr>
        <p:spPr>
          <a:xfrm>
            <a:off x="1085850" y="2148840"/>
            <a:ext cx="2974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/>
              <a:t>Numeric variation</a:t>
            </a:r>
            <a:endParaRPr lang="es-MX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EAB6C-DC61-6D78-0B5C-1A08FDAB9FE8}"/>
              </a:ext>
            </a:extLst>
          </p:cNvPr>
          <p:cNvSpPr txBox="1"/>
          <p:nvPr/>
        </p:nvSpPr>
        <p:spPr>
          <a:xfrm>
            <a:off x="5181600" y="2302728"/>
            <a:ext cx="417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Let’s pick a NUMERIC variable in SPSS</a:t>
            </a:r>
            <a:endParaRPr lang="es-MX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51106-FDDD-FE87-AE42-C921F26345F9}"/>
              </a:ext>
            </a:extLst>
          </p:cNvPr>
          <p:cNvSpPr txBox="1"/>
          <p:nvPr/>
        </p:nvSpPr>
        <p:spPr>
          <a:xfrm>
            <a:off x="6074646" y="3703320"/>
            <a:ext cx="234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Gross </a:t>
            </a:r>
            <a:r>
              <a:rPr lang="es-MX" dirty="0" err="1"/>
              <a:t>Annual</a:t>
            </a:r>
            <a:r>
              <a:rPr lang="es-MX" dirty="0"/>
              <a:t> </a:t>
            </a:r>
            <a:r>
              <a:rPr lang="es-MX" dirty="0" err="1"/>
              <a:t>Income</a:t>
            </a:r>
            <a:endParaRPr lang="es-MX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0B6E48-FE27-0BFD-E6D5-0BE879309148}"/>
              </a:ext>
            </a:extLst>
          </p:cNvPr>
          <p:cNvCxnSpPr/>
          <p:nvPr/>
        </p:nvCxnSpPr>
        <p:spPr>
          <a:xfrm>
            <a:off x="7143750" y="2672060"/>
            <a:ext cx="0" cy="9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CDEDF-36D0-2A81-A358-B7164015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410"/>
            <a:ext cx="12192000" cy="5658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6EEB7-FEC8-E59D-0104-02F856578DFA}"/>
              </a:ext>
            </a:extLst>
          </p:cNvPr>
          <p:cNvSpPr txBox="1"/>
          <p:nvPr/>
        </p:nvSpPr>
        <p:spPr>
          <a:xfrm>
            <a:off x="0" y="108420"/>
            <a:ext cx="681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/>
              <a:t>In SPSS: </a:t>
            </a:r>
            <a:r>
              <a:rPr lang="es-MX" sz="2000" dirty="0" err="1"/>
              <a:t>Analyze</a:t>
            </a:r>
            <a:r>
              <a:rPr lang="es-MX" sz="2000" dirty="0"/>
              <a:t> -&gt; Descriptive </a:t>
            </a:r>
            <a:r>
              <a:rPr lang="es-MX" sz="2000" dirty="0" err="1"/>
              <a:t>Statistics</a:t>
            </a:r>
            <a:r>
              <a:rPr lang="es-MX" sz="2000" dirty="0"/>
              <a:t> -&gt; Descriptives … </a:t>
            </a:r>
          </a:p>
        </p:txBody>
      </p:sp>
    </p:spTree>
    <p:extLst>
      <p:ext uri="{BB962C8B-B14F-4D97-AF65-F5344CB8AC3E}">
        <p14:creationId xmlns:p14="http://schemas.microsoft.com/office/powerpoint/2010/main" val="280608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9C31F6-FA90-A13C-A6CB-5AD10124FF76}"/>
              </a:ext>
            </a:extLst>
          </p:cNvPr>
          <p:cNvSpPr txBox="1"/>
          <p:nvPr/>
        </p:nvSpPr>
        <p:spPr>
          <a:xfrm>
            <a:off x="102870" y="2905779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/>
              <a:t>Select</a:t>
            </a:r>
            <a:r>
              <a:rPr lang="es-MX" sz="2800" dirty="0"/>
              <a:t> X35 - </a:t>
            </a:r>
            <a:r>
              <a:rPr lang="es-MX" sz="2800" dirty="0" err="1"/>
              <a:t>Income</a:t>
            </a:r>
            <a:endParaRPr lang="es-MX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50AEC-4AB1-32E8-C2FD-6EF08B13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87" y="461548"/>
            <a:ext cx="7592485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2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6408A-9FB9-004E-C12E-5634F619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60020"/>
            <a:ext cx="11167110" cy="65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E324C-EA98-A29C-FAB4-EC0D7656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612860"/>
            <a:ext cx="10476943" cy="6245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390EDB-3E04-5C5A-4AE9-65CF5B57CC33}"/>
              </a:ext>
            </a:extLst>
          </p:cNvPr>
          <p:cNvSpPr txBox="1"/>
          <p:nvPr/>
        </p:nvSpPr>
        <p:spPr>
          <a:xfrm>
            <a:off x="0" y="108420"/>
            <a:ext cx="3862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/>
              <a:t>In SPSS: </a:t>
            </a:r>
            <a:r>
              <a:rPr lang="es-MX" sz="2000" dirty="0" err="1"/>
              <a:t>Graphs</a:t>
            </a:r>
            <a:r>
              <a:rPr lang="es-MX" sz="2000" dirty="0"/>
              <a:t>-&gt; </a:t>
            </a:r>
            <a:r>
              <a:rPr lang="es-MX" sz="2000" dirty="0" err="1"/>
              <a:t>Histogram</a:t>
            </a:r>
            <a:r>
              <a:rPr lang="es-MX" sz="2000" dirty="0"/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9144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8F3EC-438A-6CE7-2A9C-81B37068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77" y="0"/>
            <a:ext cx="10717213" cy="68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83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90167-9088-FE41-2A90-85CC4D8D4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C3224A-2956-FD17-C2DC-9E23BD183D32}"/>
              </a:ext>
            </a:extLst>
          </p:cNvPr>
          <p:cNvSpPr txBox="1"/>
          <p:nvPr/>
        </p:nvSpPr>
        <p:spPr>
          <a:xfrm>
            <a:off x="545783" y="2626385"/>
            <a:ext cx="4540567" cy="53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s-MX" sz="2800" dirty="0"/>
              <a:t>Patterns in customers’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E79FA-6EC4-0F63-B377-AA0A7345442F}"/>
              </a:ext>
            </a:extLst>
          </p:cNvPr>
          <p:cNvSpPr txBox="1"/>
          <p:nvPr/>
        </p:nvSpPr>
        <p:spPr>
          <a:xfrm>
            <a:off x="6388284" y="2505670"/>
            <a:ext cx="3211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err="1"/>
              <a:t>Proposed</a:t>
            </a:r>
            <a:r>
              <a:rPr lang="es-MX" dirty="0"/>
              <a:t> </a:t>
            </a:r>
            <a:r>
              <a:rPr lang="es-MX" dirty="0" err="1"/>
              <a:t>pattern</a:t>
            </a:r>
            <a:r>
              <a:rPr lang="es-MX" dirty="0"/>
              <a:t> in </a:t>
            </a:r>
            <a:r>
              <a:rPr lang="es-MX" dirty="0" err="1"/>
              <a:t>customers</a:t>
            </a:r>
            <a:r>
              <a:rPr lang="es-MX" dirty="0"/>
              <a:t>:</a:t>
            </a:r>
          </a:p>
          <a:p>
            <a:pPr algn="ctr"/>
            <a:endParaRPr lang="es-MX" dirty="0"/>
          </a:p>
          <a:p>
            <a:pPr algn="ctr"/>
            <a:r>
              <a:rPr lang="es-MX" dirty="0" err="1"/>
              <a:t>They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variable </a:t>
            </a:r>
            <a:r>
              <a:rPr lang="es-MX" dirty="0" err="1"/>
              <a:t>income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428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rk tools on a bench">
            <a:extLst>
              <a:ext uri="{FF2B5EF4-FFF2-40B4-BE49-F238E27FC236}">
                <a16:creationId xmlns:a16="http://schemas.microsoft.com/office/drawing/2014/main" id="{745A3D3D-8265-2F28-28B9-83DD670B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4" r="12436" b="-1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993687-8E77-A0D8-5B7E-A38162ACB76D}"/>
              </a:ext>
            </a:extLst>
          </p:cNvPr>
          <p:cNvSpPr txBox="1"/>
          <p:nvPr/>
        </p:nvSpPr>
        <p:spPr>
          <a:xfrm>
            <a:off x="6204720" y="1010412"/>
            <a:ext cx="2687820" cy="501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600" dirty="0"/>
              <a:t>Task 1: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3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36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EE085A-2C0E-A51F-E376-75AFF2129787}"/>
              </a:ext>
            </a:extLst>
          </p:cNvPr>
          <p:cNvSpPr txBox="1"/>
          <p:nvPr/>
        </p:nvSpPr>
        <p:spPr>
          <a:xfrm>
            <a:off x="6126113" y="1885244"/>
            <a:ext cx="60306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statement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sustainable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observed</a:t>
            </a:r>
            <a:r>
              <a:rPr lang="es-MX" dirty="0"/>
              <a:t> </a:t>
            </a:r>
            <a:r>
              <a:rPr lang="es-MX" dirty="0" err="1"/>
              <a:t>variation</a:t>
            </a:r>
            <a:r>
              <a:rPr lang="es-MX" dirty="0"/>
              <a:t>?</a:t>
            </a:r>
          </a:p>
          <a:p>
            <a:pPr algn="ctr"/>
            <a:endParaRPr lang="es-MX" dirty="0"/>
          </a:p>
          <a:p>
            <a:pPr algn="ctr"/>
            <a:r>
              <a:rPr lang="es-MX" dirty="0" err="1"/>
              <a:t>They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HIGHLY variable </a:t>
            </a:r>
            <a:r>
              <a:rPr lang="es-MX" dirty="0" err="1"/>
              <a:t>income</a:t>
            </a:r>
            <a:endParaRPr lang="es-MX" dirty="0"/>
          </a:p>
          <a:p>
            <a:pPr algn="ctr"/>
            <a:endParaRPr lang="es-MX" dirty="0"/>
          </a:p>
          <a:p>
            <a:pPr algn="ctr"/>
            <a:r>
              <a:rPr lang="es-MX" dirty="0"/>
              <a:t>vs.</a:t>
            </a:r>
          </a:p>
          <a:p>
            <a:pPr algn="ctr"/>
            <a:endParaRPr lang="es-MX" dirty="0"/>
          </a:p>
          <a:p>
            <a:pPr algn="ctr"/>
            <a:r>
              <a:rPr lang="es-MX" dirty="0" err="1"/>
              <a:t>They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BARELY variable </a:t>
            </a:r>
            <a:r>
              <a:rPr lang="es-MX" dirty="0" err="1"/>
              <a:t>income</a:t>
            </a:r>
            <a:endParaRPr lang="es-MX" dirty="0"/>
          </a:p>
          <a:p>
            <a:pPr algn="ctr"/>
            <a:endParaRPr lang="es-MX" dirty="0"/>
          </a:p>
          <a:p>
            <a:r>
              <a:rPr lang="es-MX" dirty="0"/>
              <a:t>Pick </a:t>
            </a:r>
            <a:r>
              <a:rPr lang="es-MX" dirty="0" err="1"/>
              <a:t>one</a:t>
            </a:r>
            <a:r>
              <a:rPr lang="es-MX" dirty="0"/>
              <a:t>, </a:t>
            </a:r>
            <a:r>
              <a:rPr lang="es-MX" dirty="0" err="1"/>
              <a:t>write</a:t>
            </a:r>
            <a:r>
              <a:rPr lang="es-MX" dirty="0"/>
              <a:t> </a:t>
            </a:r>
            <a:r>
              <a:rPr lang="es-MX" dirty="0" err="1"/>
              <a:t>why</a:t>
            </a:r>
            <a:r>
              <a:rPr lang="es-MX" dirty="0"/>
              <a:t> (look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concept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outlier</a:t>
            </a:r>
            <a:r>
              <a:rPr lang="es-MX" dirty="0"/>
              <a:t>). </a:t>
            </a:r>
          </a:p>
          <a:p>
            <a:endParaRPr lang="es-MX" dirty="0"/>
          </a:p>
          <a:p>
            <a:r>
              <a:rPr lang="es-MX" dirty="0" err="1"/>
              <a:t>Think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a marketing </a:t>
            </a:r>
            <a:r>
              <a:rPr lang="es-MX" dirty="0" err="1"/>
              <a:t>strategy</a:t>
            </a:r>
            <a:r>
              <a:rPr lang="es-MX" dirty="0"/>
              <a:t> </a:t>
            </a:r>
            <a:r>
              <a:rPr lang="es-MX" dirty="0" err="1"/>
              <a:t>consequence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your</a:t>
            </a:r>
            <a:r>
              <a:rPr lang="es-MX" dirty="0"/>
              <a:t> pick. </a:t>
            </a: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5237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F34F0-CF42-B248-E802-F3E35D3A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62604-DB21-80C4-2394-1BEC5B27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973" b="1596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904B0-622A-9633-CF1B-DC8245043AAA}"/>
              </a:ext>
            </a:extLst>
          </p:cNvPr>
          <p:cNvSpPr txBox="1"/>
          <p:nvPr/>
        </p:nvSpPr>
        <p:spPr>
          <a:xfrm>
            <a:off x="704088" y="871759"/>
            <a:ext cx="5067300" cy="3497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s-MX" sz="5400" b="1" cap="all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</a:t>
            </a:r>
            <a:r>
              <a:rPr kumimoji="0" lang="en-US" altLang="es-MX" sz="5400" b="1" i="0" u="none" strike="noStrike" cap="all" spc="30" normalizeH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ariation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cap="all" spc="3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Between 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33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77D6FC-012D-3D22-33B5-357EA3143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73FED2-4C4C-0674-51C8-2B09ACF830FC}"/>
              </a:ext>
            </a:extLst>
          </p:cNvPr>
          <p:cNvSpPr txBox="1"/>
          <p:nvPr/>
        </p:nvSpPr>
        <p:spPr>
          <a:xfrm>
            <a:off x="601980" y="1806625"/>
            <a:ext cx="6153150" cy="2054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cap="all" spc="30" dirty="0">
                <a:latin typeface="+mj-lt"/>
                <a:ea typeface="+mj-ea"/>
                <a:cs typeface="+mj-cs"/>
              </a:rPr>
              <a:t>Let’s start with bivariate covariation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A07B3D-8AA3-9C2B-61B0-F02C9733C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94377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05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og looking out of the window of a boat">
            <a:extLst>
              <a:ext uri="{FF2B5EF4-FFF2-40B4-BE49-F238E27FC236}">
                <a16:creationId xmlns:a16="http://schemas.microsoft.com/office/drawing/2014/main" id="{AAA7CFF4-0B62-75F2-3155-7D21902E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9" b="1300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2A596-CAAD-62DD-94A7-5F3DA2EDBCF2}"/>
              </a:ext>
            </a:extLst>
          </p:cNvPr>
          <p:cNvSpPr txBox="1"/>
          <p:nvPr/>
        </p:nvSpPr>
        <p:spPr>
          <a:xfrm>
            <a:off x="704088" y="871759"/>
            <a:ext cx="5067300" cy="3497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Know your 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33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03525F79-D87B-37B2-9F0D-87F6305E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8" r="52591" b="-2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B2D301-3F6F-85A1-0C40-98C609347DDD}"/>
              </a:ext>
            </a:extLst>
          </p:cNvPr>
          <p:cNvSpPr txBox="1"/>
          <p:nvPr/>
        </p:nvSpPr>
        <p:spPr>
          <a:xfrm>
            <a:off x="5248656" y="2221991"/>
            <a:ext cx="6236208" cy="2441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i="1" u="sng" dirty="0"/>
              <a:t>Problem 1</a:t>
            </a:r>
            <a:r>
              <a:rPr lang="en-US" sz="2000" dirty="0"/>
              <a:t>: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Spurious correlations (</a:t>
            </a:r>
            <a:r>
              <a:rPr lang="en-US" sz="2000" dirty="0">
                <a:hlinkClick r:id="rId3"/>
              </a:rPr>
              <a:t>https://www.tylervigen.com/spurious-correlations</a:t>
            </a:r>
            <a:r>
              <a:rPr lang="en-US" sz="2000" dirty="0"/>
              <a:t>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i="1" u="sng" dirty="0"/>
              <a:t>Problem 2</a:t>
            </a:r>
            <a:r>
              <a:rPr lang="en-US" sz="2000" dirty="0"/>
              <a:t>: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Too many potential bivariate combinations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192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FA0D98-8F0B-E135-6F4B-2F2D7A19A5A2}"/>
              </a:ext>
            </a:extLst>
          </p:cNvPr>
          <p:cNvSpPr txBox="1"/>
          <p:nvPr/>
        </p:nvSpPr>
        <p:spPr>
          <a:xfrm>
            <a:off x="4330065" y="2100262"/>
            <a:ext cx="35318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err="1"/>
              <a:t>Solution</a:t>
            </a:r>
            <a:r>
              <a:rPr lang="es-MX" sz="2400" dirty="0"/>
              <a:t> 1:</a:t>
            </a:r>
          </a:p>
          <a:p>
            <a:pPr algn="ctr"/>
            <a:r>
              <a:rPr lang="es-MX" sz="2400" dirty="0" err="1"/>
              <a:t>Theory</a:t>
            </a:r>
            <a:r>
              <a:rPr lang="es-MX" sz="2400" dirty="0"/>
              <a:t> / Business </a:t>
            </a:r>
            <a:r>
              <a:rPr lang="es-MX" sz="2400" dirty="0" err="1"/>
              <a:t>Knowledge</a:t>
            </a:r>
            <a:r>
              <a:rPr lang="es-MX" sz="2400" dirty="0"/>
              <a:t> / </a:t>
            </a:r>
            <a:r>
              <a:rPr lang="es-MX" sz="2400" dirty="0" err="1"/>
              <a:t>Intuition</a:t>
            </a:r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 err="1"/>
              <a:t>Solution</a:t>
            </a:r>
            <a:r>
              <a:rPr lang="es-MX" sz="2400" dirty="0"/>
              <a:t> 2:</a:t>
            </a:r>
          </a:p>
          <a:p>
            <a:pPr algn="ctr"/>
            <a:r>
              <a:rPr lang="es-MX" sz="2400" dirty="0" err="1"/>
              <a:t>Correlation</a:t>
            </a:r>
            <a:r>
              <a:rPr lang="es-MX" sz="2400" dirty="0"/>
              <a:t> Matrix</a:t>
            </a:r>
          </a:p>
          <a:p>
            <a:pPr algn="ctr"/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69603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8B429F-59D1-271A-8334-32AD4B830A67}"/>
              </a:ext>
            </a:extLst>
          </p:cNvPr>
          <p:cNvSpPr txBox="1"/>
          <p:nvPr/>
        </p:nvSpPr>
        <p:spPr>
          <a:xfrm>
            <a:off x="752476" y="1659850"/>
            <a:ext cx="23107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 err="1"/>
              <a:t>Solution</a:t>
            </a:r>
            <a:r>
              <a:rPr lang="es-MX" sz="2400" dirty="0"/>
              <a:t> 1:</a:t>
            </a:r>
          </a:p>
          <a:p>
            <a:pPr algn="ctr"/>
            <a:r>
              <a:rPr lang="es-MX" sz="2400" dirty="0" err="1"/>
              <a:t>Theory</a:t>
            </a:r>
            <a:r>
              <a:rPr lang="es-MX" sz="2400" dirty="0"/>
              <a:t> / Business </a:t>
            </a:r>
            <a:r>
              <a:rPr lang="es-MX" sz="2400" dirty="0" err="1"/>
              <a:t>Knowledge</a:t>
            </a:r>
            <a:r>
              <a:rPr lang="es-MX" sz="2400" dirty="0"/>
              <a:t> / </a:t>
            </a:r>
            <a:r>
              <a:rPr lang="es-MX" sz="2400" dirty="0" err="1"/>
              <a:t>Intuition</a:t>
            </a:r>
            <a:endParaRPr lang="es-MX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5335BB-BFBF-2F4E-D442-7220F5E9B881}"/>
              </a:ext>
            </a:extLst>
          </p:cNvPr>
          <p:cNvCxnSpPr/>
          <p:nvPr/>
        </p:nvCxnSpPr>
        <p:spPr>
          <a:xfrm>
            <a:off x="3211830" y="2503170"/>
            <a:ext cx="1405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3BD9BF-3AA9-69A8-D5F0-A067BA510ED4}"/>
              </a:ext>
            </a:extLst>
          </p:cNvPr>
          <p:cNvSpPr txBox="1"/>
          <p:nvPr/>
        </p:nvSpPr>
        <p:spPr>
          <a:xfrm>
            <a:off x="3829050" y="975658"/>
            <a:ext cx="4400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 err="1"/>
              <a:t>Let’s</a:t>
            </a:r>
            <a:r>
              <a:rPr lang="es-MX" dirty="0"/>
              <a:t> pick </a:t>
            </a:r>
            <a:r>
              <a:rPr lang="es-MX" dirty="0" err="1"/>
              <a:t>two</a:t>
            </a:r>
            <a:r>
              <a:rPr lang="es-MX" dirty="0"/>
              <a:t> NUMERIC variables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205CC1-4F5D-BB6D-FB8D-C9D1A294D211}"/>
              </a:ext>
            </a:extLst>
          </p:cNvPr>
          <p:cNvCxnSpPr/>
          <p:nvPr/>
        </p:nvCxnSpPr>
        <p:spPr>
          <a:xfrm flipH="1">
            <a:off x="5189220" y="1314450"/>
            <a:ext cx="1154430" cy="96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49E90-8247-677B-2419-87A460AF47C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343650" y="1322130"/>
            <a:ext cx="1154430" cy="96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5E1DF8-DC12-4DD8-04F9-F79DB70C8602}"/>
              </a:ext>
            </a:extLst>
          </p:cNvPr>
          <p:cNvSpPr txBox="1"/>
          <p:nvPr/>
        </p:nvSpPr>
        <p:spPr>
          <a:xfrm>
            <a:off x="7058025" y="2282250"/>
            <a:ext cx="88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BF092-881D-E278-F21B-152AAFF0A3C1}"/>
              </a:ext>
            </a:extLst>
          </p:cNvPr>
          <p:cNvSpPr txBox="1"/>
          <p:nvPr/>
        </p:nvSpPr>
        <p:spPr>
          <a:xfrm>
            <a:off x="4612006" y="2282250"/>
            <a:ext cx="115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 err="1"/>
              <a:t>Income</a:t>
            </a:r>
            <a:endParaRPr lang="es-MX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F74A37-2719-FCB3-E7AA-1886853B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993" y="3059490"/>
            <a:ext cx="3832607" cy="27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11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F6C34-3FCE-E8B9-9F52-5FF4A005258E}"/>
              </a:ext>
            </a:extLst>
          </p:cNvPr>
          <p:cNvSpPr txBox="1"/>
          <p:nvPr/>
        </p:nvSpPr>
        <p:spPr>
          <a:xfrm>
            <a:off x="-42187" y="1483935"/>
            <a:ext cx="122763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800" dirty="0" err="1"/>
              <a:t>For</a:t>
            </a:r>
            <a:r>
              <a:rPr lang="es-MX" sz="2800" dirty="0"/>
              <a:t> </a:t>
            </a:r>
            <a:r>
              <a:rPr lang="es-MX" sz="2800" dirty="0" err="1"/>
              <a:t>this</a:t>
            </a:r>
            <a:r>
              <a:rPr lang="es-MX" sz="2800" dirty="0"/>
              <a:t> </a:t>
            </a:r>
            <a:r>
              <a:rPr lang="es-MX" sz="2800" dirty="0" err="1"/>
              <a:t>analysis</a:t>
            </a:r>
            <a:r>
              <a:rPr lang="es-MX" sz="2800" dirty="0"/>
              <a:t>, </a:t>
            </a:r>
            <a:r>
              <a:rPr lang="es-MX" sz="2800" dirty="0" err="1"/>
              <a:t>we</a:t>
            </a:r>
            <a:r>
              <a:rPr lang="es-MX" sz="2800" dirty="0"/>
              <a:t> </a:t>
            </a:r>
            <a:r>
              <a:rPr lang="es-MX" sz="2800" dirty="0" err="1"/>
              <a:t>will</a:t>
            </a:r>
            <a:r>
              <a:rPr lang="es-MX" sz="2800" dirty="0"/>
              <a:t> </a:t>
            </a:r>
            <a:r>
              <a:rPr lang="es-MX" sz="2800" dirty="0" err="1"/>
              <a:t>remove</a:t>
            </a:r>
            <a:r>
              <a:rPr lang="es-MX" sz="2800" dirty="0"/>
              <a:t> </a:t>
            </a:r>
            <a:r>
              <a:rPr lang="es-MX" sz="2800" dirty="0" err="1"/>
              <a:t>income</a:t>
            </a:r>
            <a:r>
              <a:rPr lang="es-MX" sz="2800" dirty="0"/>
              <a:t> </a:t>
            </a:r>
            <a:r>
              <a:rPr lang="es-MX" sz="2800" dirty="0" err="1"/>
              <a:t>outliers</a:t>
            </a:r>
            <a:endParaRPr lang="es-MX" sz="2800" dirty="0"/>
          </a:p>
          <a:p>
            <a:pPr algn="ctr"/>
            <a:endParaRPr lang="es-MX" sz="2800" dirty="0"/>
          </a:p>
          <a:p>
            <a:pPr algn="ctr"/>
            <a:r>
              <a:rPr lang="es-MX" sz="2800" dirty="0" err="1"/>
              <a:t>That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, extreme </a:t>
            </a:r>
            <a:r>
              <a:rPr lang="es-MX" sz="2800" dirty="0" err="1"/>
              <a:t>incomes</a:t>
            </a:r>
            <a:r>
              <a:rPr lang="es-MX" sz="2800" dirty="0"/>
              <a:t> </a:t>
            </a:r>
            <a:r>
              <a:rPr lang="es-MX" sz="2800" dirty="0" err="1"/>
              <a:t>contaminate</a:t>
            </a:r>
            <a:r>
              <a:rPr lang="es-MX" sz="2800" dirty="0"/>
              <a:t> </a:t>
            </a:r>
            <a:r>
              <a:rPr lang="es-MX" sz="2800" dirty="0" err="1"/>
              <a:t>age-income</a:t>
            </a:r>
            <a:r>
              <a:rPr lang="es-MX" sz="2800" dirty="0"/>
              <a:t> </a:t>
            </a:r>
            <a:r>
              <a:rPr lang="es-MX" sz="2800" dirty="0" err="1"/>
              <a:t>relationships</a:t>
            </a:r>
            <a:r>
              <a:rPr lang="es-MX" sz="2800" dirty="0"/>
              <a:t> (</a:t>
            </a:r>
            <a:r>
              <a:rPr lang="es-MX" sz="2800" dirty="0" err="1"/>
              <a:t>valid</a:t>
            </a:r>
            <a:r>
              <a:rPr lang="es-MX" sz="2800" dirty="0"/>
              <a:t>? </a:t>
            </a:r>
            <a:r>
              <a:rPr lang="es-MX" sz="2800" dirty="0" err="1"/>
              <a:t>discuss</a:t>
            </a:r>
            <a:r>
              <a:rPr lang="es-MX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73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13670-DB59-1964-A20B-8C662AE1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487"/>
          <a:stretch>
            <a:fillRect/>
          </a:stretch>
        </p:blipFill>
        <p:spPr>
          <a:xfrm>
            <a:off x="221297" y="582930"/>
            <a:ext cx="7013893" cy="5382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443F2A-76FB-72BC-6591-481E7B4EBA94}"/>
              </a:ext>
            </a:extLst>
          </p:cNvPr>
          <p:cNvSpPr txBox="1"/>
          <p:nvPr/>
        </p:nvSpPr>
        <p:spPr>
          <a:xfrm>
            <a:off x="7726681" y="3105834"/>
            <a:ext cx="30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Incomes</a:t>
            </a:r>
            <a:r>
              <a:rPr lang="es-MX" dirty="0"/>
              <a:t> &gt; 300,000 USD are extreme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613114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8D1E9-F3A6-4A9E-DCEB-6C339A97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9" y="0"/>
            <a:ext cx="5153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F335B-6856-B3EA-5269-3309237DADC6}"/>
              </a:ext>
            </a:extLst>
          </p:cNvPr>
          <p:cNvSpPr txBox="1"/>
          <p:nvPr/>
        </p:nvSpPr>
        <p:spPr>
          <a:xfrm>
            <a:off x="6297930" y="305181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In SPSS: Data -&gt; </a:t>
            </a:r>
            <a:r>
              <a:rPr lang="es-MX" dirty="0" err="1"/>
              <a:t>Select</a:t>
            </a:r>
            <a:r>
              <a:rPr lang="es-MX" dirty="0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16572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15984-9166-DBA1-F82E-1CBC82AB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4" y="170995"/>
            <a:ext cx="6096851" cy="6516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E77B38-9B3F-DF15-2160-454D34CFED5E}"/>
              </a:ext>
            </a:extLst>
          </p:cNvPr>
          <p:cNvSpPr txBox="1"/>
          <p:nvPr/>
        </p:nvSpPr>
        <p:spPr>
          <a:xfrm>
            <a:off x="7143751" y="2068830"/>
            <a:ext cx="4080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Select</a:t>
            </a:r>
            <a:r>
              <a:rPr lang="es-MX" sz="2400" dirty="0"/>
              <a:t> “</a:t>
            </a:r>
            <a:r>
              <a:rPr lang="es-MX" sz="2400" dirty="0" err="1"/>
              <a:t>if</a:t>
            </a:r>
            <a:r>
              <a:rPr lang="es-MX" sz="2400" dirty="0"/>
              <a:t> </a:t>
            </a:r>
            <a:r>
              <a:rPr lang="es-MX" sz="2400" dirty="0" err="1"/>
              <a:t>condition</a:t>
            </a:r>
            <a:r>
              <a:rPr lang="es-MX" sz="2400" dirty="0"/>
              <a:t> </a:t>
            </a:r>
            <a:r>
              <a:rPr lang="es-MX" sz="2400" dirty="0" err="1"/>
              <a:t>is</a:t>
            </a:r>
            <a:r>
              <a:rPr lang="es-MX" sz="2400" dirty="0"/>
              <a:t> </a:t>
            </a:r>
            <a:r>
              <a:rPr lang="es-MX" sz="2400" dirty="0" err="1"/>
              <a:t>satisfied</a:t>
            </a:r>
            <a:r>
              <a:rPr lang="es-MX" sz="2400" dirty="0"/>
              <a:t>”</a:t>
            </a:r>
          </a:p>
          <a:p>
            <a:endParaRPr lang="es-MX" sz="2400" dirty="0"/>
          </a:p>
          <a:p>
            <a:r>
              <a:rPr lang="es-MX" sz="2400" dirty="0"/>
              <a:t>Pick in </a:t>
            </a:r>
            <a:r>
              <a:rPr lang="es-MX" sz="2400" dirty="0" err="1"/>
              <a:t>the</a:t>
            </a:r>
            <a:r>
              <a:rPr lang="es-MX" sz="2400" dirty="0"/>
              <a:t> </a:t>
            </a:r>
            <a:r>
              <a:rPr lang="es-MX" sz="2400" dirty="0" err="1"/>
              <a:t>next</a:t>
            </a:r>
            <a:r>
              <a:rPr lang="es-MX" sz="2400" dirty="0"/>
              <a:t> </a:t>
            </a:r>
            <a:r>
              <a:rPr lang="es-MX" sz="2400" dirty="0" err="1"/>
              <a:t>screen</a:t>
            </a:r>
            <a:r>
              <a:rPr lang="es-MX" sz="2400" dirty="0"/>
              <a:t> </a:t>
            </a:r>
            <a:r>
              <a:rPr lang="es-MX" sz="2400" dirty="0" err="1"/>
              <a:t>the</a:t>
            </a:r>
            <a:r>
              <a:rPr lang="es-MX" sz="2400" dirty="0"/>
              <a:t> variable </a:t>
            </a:r>
            <a:r>
              <a:rPr lang="es-MX" sz="2400" dirty="0" err="1"/>
              <a:t>Income</a:t>
            </a:r>
            <a:r>
              <a:rPr lang="es-MX" sz="2400" dirty="0"/>
              <a:t>, and </a:t>
            </a:r>
            <a:r>
              <a:rPr lang="es-MX" sz="2400" dirty="0" err="1"/>
              <a:t>make</a:t>
            </a:r>
            <a:r>
              <a:rPr lang="es-MX" sz="2400" dirty="0"/>
              <a:t> </a:t>
            </a:r>
            <a:r>
              <a:rPr lang="es-MX" sz="2400" dirty="0" err="1"/>
              <a:t>it</a:t>
            </a:r>
            <a:r>
              <a:rPr lang="es-MX" sz="2400" dirty="0"/>
              <a:t> </a:t>
            </a:r>
            <a:r>
              <a:rPr lang="es-MX" sz="2400" dirty="0" err="1"/>
              <a:t>less</a:t>
            </a:r>
            <a:r>
              <a:rPr lang="es-MX" sz="2400" dirty="0"/>
              <a:t> </a:t>
            </a:r>
            <a:r>
              <a:rPr lang="es-MX" sz="2400" dirty="0" err="1"/>
              <a:t>than</a:t>
            </a:r>
            <a:r>
              <a:rPr lang="es-MX" sz="2400" dirty="0"/>
              <a:t> 300,000</a:t>
            </a:r>
          </a:p>
        </p:txBody>
      </p:sp>
    </p:spTree>
    <p:extLst>
      <p:ext uri="{BB962C8B-B14F-4D97-AF65-F5344CB8AC3E}">
        <p14:creationId xmlns:p14="http://schemas.microsoft.com/office/powerpoint/2010/main" val="37194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84458-33D5-EE9B-5EBF-7A6E0327B5C6}"/>
              </a:ext>
            </a:extLst>
          </p:cNvPr>
          <p:cNvSpPr txBox="1"/>
          <p:nvPr/>
        </p:nvSpPr>
        <p:spPr>
          <a:xfrm>
            <a:off x="633684" y="1343189"/>
            <a:ext cx="3076032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 spc="30">
                <a:latin typeface="+mj-lt"/>
                <a:ea typeface="+mj-ea"/>
                <a:cs typeface="+mj-cs"/>
              </a:rPr>
              <a:t>Plot the income distribution again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cap="all" spc="3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 spc="30">
                <a:latin typeface="+mj-lt"/>
                <a:ea typeface="+mj-ea"/>
                <a:cs typeface="+mj-cs"/>
              </a:rPr>
              <a:t>There should not be values above 300,000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E01A07-DA67-F5E8-938C-3E5A0BBB5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689" y="723901"/>
            <a:ext cx="704912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79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7237F-87F5-3FED-E4F3-993223F398AE}"/>
              </a:ext>
            </a:extLst>
          </p:cNvPr>
          <p:cNvSpPr txBox="1"/>
          <p:nvPr/>
        </p:nvSpPr>
        <p:spPr>
          <a:xfrm>
            <a:off x="4254791" y="2633692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 err="1"/>
              <a:t>Now</a:t>
            </a:r>
            <a:r>
              <a:rPr lang="es-MX" sz="3200" dirty="0"/>
              <a:t> </a:t>
            </a:r>
            <a:r>
              <a:rPr lang="es-MX" sz="3200" dirty="0" err="1"/>
              <a:t>the</a:t>
            </a:r>
            <a:r>
              <a:rPr lang="es-MX" sz="3200" dirty="0"/>
              <a:t> </a:t>
            </a:r>
            <a:r>
              <a:rPr lang="es-MX" sz="3200" dirty="0" err="1"/>
              <a:t>correlation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1894152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713A5-0AEB-A224-B1F1-F2D80BBF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9" y="574940"/>
            <a:ext cx="10147819" cy="6283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87403-DCC1-4F94-2588-36FD2490841B}"/>
              </a:ext>
            </a:extLst>
          </p:cNvPr>
          <p:cNvSpPr txBox="1"/>
          <p:nvPr/>
        </p:nvSpPr>
        <p:spPr>
          <a:xfrm>
            <a:off x="0" y="108420"/>
            <a:ext cx="508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/>
              <a:t>In SPSS: </a:t>
            </a:r>
            <a:r>
              <a:rPr lang="es-MX" sz="2000" dirty="0" err="1"/>
              <a:t>Analyze</a:t>
            </a:r>
            <a:r>
              <a:rPr lang="es-MX" sz="2000" dirty="0"/>
              <a:t> -&gt; </a:t>
            </a:r>
            <a:r>
              <a:rPr lang="es-MX" sz="2000" dirty="0" err="1"/>
              <a:t>Correlate</a:t>
            </a:r>
            <a:r>
              <a:rPr lang="es-MX" sz="2000" dirty="0"/>
              <a:t>&gt; </a:t>
            </a:r>
            <a:r>
              <a:rPr lang="es-MX" sz="2000" dirty="0" err="1"/>
              <a:t>Bivariate</a:t>
            </a:r>
            <a:r>
              <a:rPr lang="es-MX" sz="2000" dirty="0"/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416462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D56DC-0E14-E7D3-2318-A9989992C0B4}"/>
              </a:ext>
            </a:extLst>
          </p:cNvPr>
          <p:cNvSpPr txBox="1"/>
          <p:nvPr/>
        </p:nvSpPr>
        <p:spPr>
          <a:xfrm>
            <a:off x="3906203" y="1426235"/>
            <a:ext cx="6097904" cy="149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MX" sz="2800" dirty="0"/>
              <a:t>Customers produce data</a:t>
            </a:r>
          </a:p>
          <a:p>
            <a:pPr marL="45720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MX" sz="1400" dirty="0"/>
              <a:t>Patterns in customers’ data</a:t>
            </a:r>
          </a:p>
          <a:p>
            <a:pPr marL="45720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MX" sz="1400" dirty="0"/>
              <a:t>All/some customers differ</a:t>
            </a:r>
          </a:p>
          <a:p>
            <a:pPr marL="45720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MX" sz="1400" dirty="0"/>
              <a:t>Customers are not irrational, but reasonable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D17CB-2493-34BA-9489-B7A9EC75DF08}"/>
              </a:ext>
            </a:extLst>
          </p:cNvPr>
          <p:cNvSpPr txBox="1"/>
          <p:nvPr/>
        </p:nvSpPr>
        <p:spPr>
          <a:xfrm>
            <a:off x="1143000" y="1383030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err="1"/>
              <a:t>Principles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4059279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D7C2C-0AE5-6A7D-A8B8-91187F47D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209" y="442519"/>
            <a:ext cx="7859222" cy="5630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6DB4F-F2F5-2AD6-BB50-9E147E889DB1}"/>
              </a:ext>
            </a:extLst>
          </p:cNvPr>
          <p:cNvSpPr txBox="1"/>
          <p:nvPr/>
        </p:nvSpPr>
        <p:spPr>
          <a:xfrm>
            <a:off x="582930" y="2460009"/>
            <a:ext cx="2258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/>
              <a:t>Select</a:t>
            </a:r>
            <a:r>
              <a:rPr lang="es-MX" sz="2800" dirty="0"/>
              <a:t> </a:t>
            </a:r>
          </a:p>
          <a:p>
            <a:r>
              <a:rPr lang="es-MX" sz="2800" dirty="0"/>
              <a:t>X34 - Age</a:t>
            </a:r>
          </a:p>
          <a:p>
            <a:r>
              <a:rPr lang="es-MX" sz="2800" dirty="0"/>
              <a:t>X35 - </a:t>
            </a:r>
            <a:r>
              <a:rPr lang="es-MX" sz="2800" dirty="0" err="1"/>
              <a:t>Income</a:t>
            </a:r>
            <a:endParaRPr lang="es-MX" sz="2800" dirty="0"/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067566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DFFF2-51E8-402D-229B-F2049DC5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5" y="1799997"/>
            <a:ext cx="6487430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EB7A0-2008-B7A9-5573-D0118F321104}"/>
              </a:ext>
            </a:extLst>
          </p:cNvPr>
          <p:cNvSpPr txBox="1"/>
          <p:nvPr/>
        </p:nvSpPr>
        <p:spPr>
          <a:xfrm>
            <a:off x="7166610" y="1674544"/>
            <a:ext cx="4841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Negative </a:t>
            </a:r>
            <a:r>
              <a:rPr lang="es-MX" sz="2400" dirty="0" err="1"/>
              <a:t>correlation</a:t>
            </a:r>
            <a:endParaRPr lang="es-MX" sz="2400" dirty="0"/>
          </a:p>
          <a:p>
            <a:endParaRPr lang="es-MX" sz="2400" dirty="0"/>
          </a:p>
          <a:p>
            <a:r>
              <a:rPr lang="es-MX" sz="2400" dirty="0" err="1"/>
              <a:t>Consistent</a:t>
            </a:r>
            <a:r>
              <a:rPr lang="es-MX" sz="2400" dirty="0"/>
              <a:t> </a:t>
            </a:r>
            <a:r>
              <a:rPr lang="es-MX" sz="2400" dirty="0" err="1"/>
              <a:t>with</a:t>
            </a:r>
            <a:r>
              <a:rPr lang="es-MX" sz="2400" dirty="0"/>
              <a:t> </a:t>
            </a:r>
            <a:r>
              <a:rPr lang="es-MX" sz="2400" dirty="0" err="1"/>
              <a:t>the</a:t>
            </a:r>
            <a:r>
              <a:rPr lang="es-MX" sz="2400" dirty="0"/>
              <a:t> </a:t>
            </a:r>
            <a:r>
              <a:rPr lang="es-MX" sz="2400" dirty="0" err="1"/>
              <a:t>life</a:t>
            </a:r>
            <a:r>
              <a:rPr lang="es-MX" sz="2400" dirty="0"/>
              <a:t> </a:t>
            </a:r>
            <a:r>
              <a:rPr lang="es-MX" sz="2400" dirty="0" err="1"/>
              <a:t>cycle</a:t>
            </a:r>
            <a:r>
              <a:rPr lang="es-MX" sz="2400" dirty="0"/>
              <a:t> </a:t>
            </a:r>
            <a:r>
              <a:rPr lang="es-MX" sz="2400" dirty="0" err="1"/>
              <a:t>theory</a:t>
            </a:r>
            <a:endParaRPr lang="es-MX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041238-2F24-CC38-CEEC-D294F78D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669" y="3104465"/>
            <a:ext cx="2821014" cy="24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4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AB7EF-1F43-7AFC-E634-C148CD827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bench">
            <a:extLst>
              <a:ext uri="{FF2B5EF4-FFF2-40B4-BE49-F238E27FC236}">
                <a16:creationId xmlns:a16="http://schemas.microsoft.com/office/drawing/2014/main" id="{9CC92B32-7E54-5291-A7BC-7A4B671D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4" r="12436" b="-1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060CCA-25A8-DEE5-0134-CE05ED9913BB}"/>
              </a:ext>
            </a:extLst>
          </p:cNvPr>
          <p:cNvSpPr txBox="1"/>
          <p:nvPr/>
        </p:nvSpPr>
        <p:spPr>
          <a:xfrm>
            <a:off x="6204720" y="1010412"/>
            <a:ext cx="2687820" cy="501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600" dirty="0"/>
              <a:t>Task 2: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3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32EB2-2D70-52DE-8BC1-2C55D621EAE3}"/>
              </a:ext>
            </a:extLst>
          </p:cNvPr>
          <p:cNvSpPr txBox="1"/>
          <p:nvPr/>
        </p:nvSpPr>
        <p:spPr>
          <a:xfrm>
            <a:off x="8987409" y="1885244"/>
            <a:ext cx="308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. </a:t>
            </a:r>
          </a:p>
          <a:p>
            <a:pPr algn="ctr"/>
            <a:endParaRPr lang="es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8DD32-A727-4199-5EF7-182CCD433E69}"/>
              </a:ext>
            </a:extLst>
          </p:cNvPr>
          <p:cNvSpPr txBox="1"/>
          <p:nvPr/>
        </p:nvSpPr>
        <p:spPr>
          <a:xfrm>
            <a:off x="6204720" y="1885244"/>
            <a:ext cx="5842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Pick a </a:t>
            </a:r>
            <a:r>
              <a:rPr lang="es-MX" dirty="0" err="1"/>
              <a:t>consumer</a:t>
            </a:r>
            <a:r>
              <a:rPr lang="es-MX" dirty="0"/>
              <a:t> </a:t>
            </a:r>
            <a:r>
              <a:rPr lang="es-MX" dirty="0" err="1"/>
              <a:t>behavior</a:t>
            </a:r>
            <a:r>
              <a:rPr lang="es-MX" dirty="0"/>
              <a:t> </a:t>
            </a:r>
            <a:r>
              <a:rPr lang="es-MX" dirty="0" err="1"/>
              <a:t>theory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Sources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consumer</a:t>
            </a:r>
            <a:r>
              <a:rPr lang="es-MX" dirty="0"/>
              <a:t> </a:t>
            </a:r>
            <a:r>
              <a:rPr lang="es-MX" dirty="0" err="1"/>
              <a:t>behavior</a:t>
            </a:r>
            <a:r>
              <a:rPr lang="es-MX" dirty="0"/>
              <a:t> </a:t>
            </a:r>
            <a:r>
              <a:rPr lang="es-MX" dirty="0" err="1"/>
              <a:t>theories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Ask </a:t>
            </a:r>
            <a:r>
              <a:rPr lang="es-MX" dirty="0" err="1"/>
              <a:t>an</a:t>
            </a:r>
            <a:r>
              <a:rPr lang="es-MX" dirty="0"/>
              <a:t> LLM </a:t>
            </a:r>
            <a:r>
              <a:rPr lang="es-MX" dirty="0" err="1"/>
              <a:t>for</a:t>
            </a:r>
            <a:r>
              <a:rPr lang="es-MX" dirty="0"/>
              <a:t> a </a:t>
            </a:r>
            <a:r>
              <a:rPr lang="es-MX" dirty="0" err="1"/>
              <a:t>theory</a:t>
            </a: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own</a:t>
            </a:r>
            <a:r>
              <a:rPr lang="es-MX" dirty="0"/>
              <a:t> </a:t>
            </a:r>
            <a:r>
              <a:rPr lang="es-MX" dirty="0" err="1"/>
              <a:t>knowledge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Santa </a:t>
            </a:r>
            <a:r>
              <a:rPr lang="es-MX" dirty="0" err="1"/>
              <a:t>Fe’s</a:t>
            </a:r>
            <a:r>
              <a:rPr lang="es-MX" dirty="0"/>
              <a:t> data, pick </a:t>
            </a:r>
            <a:r>
              <a:rPr lang="es-MX" dirty="0" err="1"/>
              <a:t>two</a:t>
            </a:r>
            <a:r>
              <a:rPr lang="es-MX" dirty="0"/>
              <a:t> variables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correlate</a:t>
            </a:r>
            <a:r>
              <a:rPr lang="es-MX" dirty="0"/>
              <a:t> </a:t>
            </a:r>
            <a:r>
              <a:rPr lang="es-MX" dirty="0" err="1"/>
              <a:t>based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theory</a:t>
            </a:r>
            <a:r>
              <a:rPr lang="es-MX" dirty="0"/>
              <a:t>. </a:t>
            </a:r>
          </a:p>
          <a:p>
            <a:endParaRPr lang="es-MX" dirty="0"/>
          </a:p>
          <a:p>
            <a:r>
              <a:rPr lang="es-MX" dirty="0" err="1"/>
              <a:t>Explain</a:t>
            </a:r>
            <a:r>
              <a:rPr lang="es-MX" dirty="0"/>
              <a:t> </a:t>
            </a:r>
            <a:r>
              <a:rPr lang="es-MX" dirty="0" err="1"/>
              <a:t>why</a:t>
            </a:r>
            <a:r>
              <a:rPr lang="es-MX" dirty="0"/>
              <a:t>, </a:t>
            </a:r>
            <a:r>
              <a:rPr lang="es-MX" dirty="0" err="1"/>
              <a:t>under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theory</a:t>
            </a:r>
            <a:r>
              <a:rPr lang="es-MX" dirty="0"/>
              <a:t>, </a:t>
            </a:r>
            <a:r>
              <a:rPr lang="es-MX" dirty="0" err="1"/>
              <a:t>they</a:t>
            </a:r>
            <a:r>
              <a:rPr lang="es-MX" dirty="0"/>
              <a:t> </a:t>
            </a:r>
            <a:r>
              <a:rPr lang="es-MX" dirty="0" err="1"/>
              <a:t>could</a:t>
            </a:r>
            <a:r>
              <a:rPr lang="es-MX" dirty="0"/>
              <a:t> </a:t>
            </a:r>
            <a:r>
              <a:rPr lang="es-MX" dirty="0" err="1"/>
              <a:t>correlate</a:t>
            </a:r>
            <a:r>
              <a:rPr lang="es-MX" dirty="0"/>
              <a:t>. </a:t>
            </a:r>
          </a:p>
          <a:p>
            <a:endParaRPr lang="es-MX" dirty="0"/>
          </a:p>
          <a:p>
            <a:r>
              <a:rPr lang="es-MX" dirty="0"/>
              <a:t>IT IS NOT NECESSARY TO RUN THE CORRELATION ON SPSS. BUT IF YOU WANT TO DO IT AND REPORT IT.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04370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7BC95-F939-C67C-CA0B-D42C262C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y room full of question marks with an opening going out">
            <a:extLst>
              <a:ext uri="{FF2B5EF4-FFF2-40B4-BE49-F238E27FC236}">
                <a16:creationId xmlns:a16="http://schemas.microsoft.com/office/drawing/2014/main" id="{E6F39DC4-38F3-A986-84F2-8F35B2CC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3A2D6-2F49-DB92-7664-61ECD94EC4B5}"/>
              </a:ext>
            </a:extLst>
          </p:cNvPr>
          <p:cNvSpPr txBox="1"/>
          <p:nvPr/>
        </p:nvSpPr>
        <p:spPr>
          <a:xfrm>
            <a:off x="704088" y="871759"/>
            <a:ext cx="5067300" cy="3497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 2: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Brute Force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1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CBBB6-CA54-1388-0C00-09542464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904522"/>
            <a:ext cx="10774279" cy="5048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3DB9DD-28DE-4821-3EEF-18501468EC1D}"/>
              </a:ext>
            </a:extLst>
          </p:cNvPr>
          <p:cNvSpPr txBox="1"/>
          <p:nvPr/>
        </p:nvSpPr>
        <p:spPr>
          <a:xfrm>
            <a:off x="0" y="108420"/>
            <a:ext cx="920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/>
              <a:t>In SPSS (as </a:t>
            </a:r>
            <a:r>
              <a:rPr lang="es-MX" sz="2000" dirty="0" err="1"/>
              <a:t>before</a:t>
            </a:r>
            <a:r>
              <a:rPr lang="es-MX" sz="2000" dirty="0"/>
              <a:t> </a:t>
            </a:r>
            <a:r>
              <a:rPr lang="es-MX" sz="2000" dirty="0" err="1"/>
              <a:t>but</a:t>
            </a:r>
            <a:r>
              <a:rPr lang="es-MX" sz="2000" dirty="0"/>
              <a:t> </a:t>
            </a:r>
            <a:r>
              <a:rPr lang="es-MX" sz="2000" dirty="0" err="1"/>
              <a:t>include</a:t>
            </a:r>
            <a:r>
              <a:rPr lang="es-MX" sz="2000" dirty="0"/>
              <a:t> more variables): </a:t>
            </a:r>
            <a:r>
              <a:rPr lang="es-MX" sz="2000" dirty="0" err="1"/>
              <a:t>Analyze</a:t>
            </a:r>
            <a:r>
              <a:rPr lang="es-MX" sz="2000" dirty="0"/>
              <a:t> -&gt; </a:t>
            </a:r>
            <a:r>
              <a:rPr lang="es-MX" sz="2000" dirty="0" err="1"/>
              <a:t>Correlate</a:t>
            </a:r>
            <a:r>
              <a:rPr lang="es-MX" sz="2000" dirty="0"/>
              <a:t>&gt; </a:t>
            </a:r>
            <a:r>
              <a:rPr lang="es-MX" sz="2000" dirty="0" err="1"/>
              <a:t>Bivariate</a:t>
            </a:r>
            <a:r>
              <a:rPr lang="es-MX" sz="2000" dirty="0"/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1221768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82DD-D401-A680-A120-85D7A2943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bench">
            <a:extLst>
              <a:ext uri="{FF2B5EF4-FFF2-40B4-BE49-F238E27FC236}">
                <a16:creationId xmlns:a16="http://schemas.microsoft.com/office/drawing/2014/main" id="{C87A962C-5E38-D0DE-F315-D3269670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4" r="12436" b="-1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2A481-2867-7D04-7635-B0D2255C0A21}"/>
              </a:ext>
            </a:extLst>
          </p:cNvPr>
          <p:cNvSpPr txBox="1"/>
          <p:nvPr/>
        </p:nvSpPr>
        <p:spPr>
          <a:xfrm>
            <a:off x="6204720" y="1010412"/>
            <a:ext cx="2687820" cy="501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600" dirty="0"/>
              <a:t>Task 3: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3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E1569-48B8-FAF4-6AB8-005486A6AAAE}"/>
              </a:ext>
            </a:extLst>
          </p:cNvPr>
          <p:cNvSpPr txBox="1"/>
          <p:nvPr/>
        </p:nvSpPr>
        <p:spPr>
          <a:xfrm>
            <a:off x="8987409" y="1885244"/>
            <a:ext cx="308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. </a:t>
            </a:r>
          </a:p>
          <a:p>
            <a:pPr algn="ctr"/>
            <a:endParaRPr lang="es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459DB-1391-CA01-22A3-A3F101F6B06B}"/>
              </a:ext>
            </a:extLst>
          </p:cNvPr>
          <p:cNvSpPr txBox="1"/>
          <p:nvPr/>
        </p:nvSpPr>
        <p:spPr>
          <a:xfrm>
            <a:off x="6204720" y="1885244"/>
            <a:ext cx="5842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Santa </a:t>
            </a:r>
            <a:r>
              <a:rPr lang="es-MX" dirty="0" err="1"/>
              <a:t>Fe’s</a:t>
            </a:r>
            <a:r>
              <a:rPr lang="es-MX" dirty="0"/>
              <a:t> data, pick </a:t>
            </a:r>
            <a:r>
              <a:rPr lang="es-MX" dirty="0" err="1"/>
              <a:t>many</a:t>
            </a:r>
            <a:r>
              <a:rPr lang="es-MX" dirty="0"/>
              <a:t> variables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correlate</a:t>
            </a:r>
            <a:r>
              <a:rPr lang="es-MX" dirty="0"/>
              <a:t> (</a:t>
            </a:r>
            <a:r>
              <a:rPr lang="es-MX" dirty="0" err="1"/>
              <a:t>different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ones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explanation</a:t>
            </a:r>
            <a:r>
              <a:rPr lang="es-MX" dirty="0"/>
              <a:t> </a:t>
            </a:r>
            <a:r>
              <a:rPr lang="es-MX" dirty="0" err="1"/>
              <a:t>slide</a:t>
            </a:r>
            <a:r>
              <a:rPr lang="es-MX" dirty="0"/>
              <a:t>). </a:t>
            </a:r>
          </a:p>
          <a:p>
            <a:endParaRPr lang="es-MX" dirty="0"/>
          </a:p>
          <a:p>
            <a:r>
              <a:rPr lang="es-MX" dirty="0"/>
              <a:t>Run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analysis</a:t>
            </a:r>
            <a:r>
              <a:rPr lang="es-MX" dirty="0"/>
              <a:t> in SPSS.</a:t>
            </a:r>
          </a:p>
          <a:p>
            <a:endParaRPr lang="es-MX" dirty="0"/>
          </a:p>
          <a:p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ones</a:t>
            </a:r>
            <a:r>
              <a:rPr lang="es-MX" dirty="0"/>
              <a:t> are </a:t>
            </a:r>
            <a:r>
              <a:rPr lang="es-MX" dirty="0" err="1"/>
              <a:t>significant</a:t>
            </a:r>
            <a:r>
              <a:rPr lang="es-MX" dirty="0"/>
              <a:t>? Do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significant</a:t>
            </a:r>
            <a:r>
              <a:rPr lang="es-MX" dirty="0"/>
              <a:t> </a:t>
            </a:r>
            <a:r>
              <a:rPr lang="es-MX" dirty="0" err="1"/>
              <a:t>correlations</a:t>
            </a:r>
            <a:r>
              <a:rPr lang="es-MX" dirty="0"/>
              <a:t> </a:t>
            </a:r>
            <a:r>
              <a:rPr lang="es-MX" dirty="0" err="1"/>
              <a:t>make</a:t>
            </a:r>
            <a:r>
              <a:rPr lang="es-MX" dirty="0"/>
              <a:t> </a:t>
            </a:r>
            <a:r>
              <a:rPr lang="es-MX" dirty="0" err="1"/>
              <a:t>sense</a:t>
            </a:r>
            <a:r>
              <a:rPr lang="es-MX" dirty="0"/>
              <a:t>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1236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A6636-C1AD-C9D1-1F2C-0BE4918D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531052"/>
            <a:ext cx="10985500" cy="5183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FB9703-1F27-4E00-C783-3BA8F0DD27FD}"/>
              </a:ext>
            </a:extLst>
          </p:cNvPr>
          <p:cNvSpPr txBox="1"/>
          <p:nvPr/>
        </p:nvSpPr>
        <p:spPr>
          <a:xfrm>
            <a:off x="603250" y="823166"/>
            <a:ext cx="552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/>
              <a:t>Know</a:t>
            </a:r>
            <a:r>
              <a:rPr lang="es-MX" sz="2000" dirty="0"/>
              <a:t> </a:t>
            </a:r>
            <a:r>
              <a:rPr lang="es-MX" sz="2000" dirty="0" err="1"/>
              <a:t>your</a:t>
            </a:r>
            <a:r>
              <a:rPr lang="es-MX" sz="2000" dirty="0"/>
              <a:t> data </a:t>
            </a:r>
            <a:r>
              <a:rPr lang="es-MX" sz="2000" dirty="0" err="1"/>
              <a:t>types</a:t>
            </a:r>
            <a:r>
              <a:rPr lang="es-MX" sz="2000" dirty="0"/>
              <a:t>. </a:t>
            </a:r>
          </a:p>
          <a:p>
            <a:r>
              <a:rPr lang="es-MX" sz="2000" dirty="0"/>
              <a:t>In SPSS, </a:t>
            </a:r>
            <a:r>
              <a:rPr lang="es-MX" sz="2000" dirty="0" err="1"/>
              <a:t>go</a:t>
            </a:r>
            <a:r>
              <a:rPr lang="es-MX" sz="2000" dirty="0"/>
              <a:t> </a:t>
            </a:r>
            <a:r>
              <a:rPr lang="es-MX" sz="2000" dirty="0" err="1"/>
              <a:t>to</a:t>
            </a:r>
            <a:r>
              <a:rPr lang="es-MX" sz="2000" dirty="0"/>
              <a:t> variable </a:t>
            </a:r>
            <a:r>
              <a:rPr lang="es-MX" sz="2000" dirty="0" err="1"/>
              <a:t>view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41554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1B7CE9B-E3E8-0A69-2D63-7BE7F08181DE}"/>
              </a:ext>
            </a:extLst>
          </p:cNvPr>
          <p:cNvSpPr txBox="1"/>
          <p:nvPr/>
        </p:nvSpPr>
        <p:spPr>
          <a:xfrm>
            <a:off x="247700" y="909896"/>
            <a:ext cx="7544802" cy="5351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Analyzable</a:t>
            </a:r>
            <a:r>
              <a:rPr lang="en-US" sz="1600" b="0" i="0" dirty="0">
                <a:effectLst/>
              </a:rPr>
              <a:t>: Data is structured and organized in a way that allows for analysis (e.g. dummy coding).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Interpretable</a:t>
            </a:r>
            <a:r>
              <a:rPr lang="en-US" sz="1600" b="0" i="0" dirty="0">
                <a:effectLst/>
              </a:rPr>
              <a:t>: Data enables accurate interpretation (e.g. no category coding errors).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Complete</a:t>
            </a:r>
            <a:r>
              <a:rPr lang="en-US" sz="1600" b="0" i="0" dirty="0">
                <a:effectLst/>
              </a:rPr>
              <a:t>: Data has all necessary information for analysis (e.g. no missing values).</a:t>
            </a:r>
          </a:p>
          <a:p>
            <a:pPr>
              <a:spcAft>
                <a:spcPts val="600"/>
              </a:spcAft>
            </a:pPr>
            <a:endParaRPr lang="en-US" sz="1600" b="0" i="0" dirty="0">
              <a:effectLst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Valid</a:t>
            </a:r>
            <a:r>
              <a:rPr lang="en-US" sz="1600" b="0" i="0" dirty="0">
                <a:effectLst/>
              </a:rPr>
              <a:t>: Data adheres to predefined formats (e.g. survey is internally valid).</a:t>
            </a:r>
          </a:p>
          <a:p>
            <a:pPr>
              <a:spcAft>
                <a:spcPts val="600"/>
              </a:spcAft>
            </a:pPr>
            <a:endParaRPr lang="en-US" sz="1600" b="0" i="0" dirty="0">
              <a:effectLst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Accurate</a:t>
            </a:r>
            <a:r>
              <a:rPr lang="en-US" sz="1600" b="0" i="0" dirty="0">
                <a:effectLst/>
              </a:rPr>
              <a:t>: Data reflects the true state of the information it represents (e.g. no outliers).</a:t>
            </a:r>
          </a:p>
          <a:p>
            <a:pPr>
              <a:spcAft>
                <a:spcPts val="600"/>
              </a:spcAft>
            </a:pPr>
            <a:endParaRPr lang="en-US" sz="1600" b="0" i="0" dirty="0">
              <a:effectLst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Consistent</a:t>
            </a:r>
            <a:r>
              <a:rPr lang="en-US" sz="1600" b="0" i="0" dirty="0">
                <a:effectLst/>
              </a:rPr>
              <a:t>: Data is not contradictory (e.g. assets + liabilities = equity).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De-identified</a:t>
            </a:r>
            <a:r>
              <a:rPr lang="en-US" sz="1600" b="0" i="0" dirty="0">
                <a:effectLst/>
              </a:rPr>
              <a:t>: No personally identifiable information, protecting privacy and complying with regulations.</a:t>
            </a:r>
          </a:p>
        </p:txBody>
      </p:sp>
      <p:pic>
        <p:nvPicPr>
          <p:cNvPr id="5" name="Picture 4" descr="A cartoon of a person flying over a computer screen&#10;&#10;AI-generated content may be incorrect.">
            <a:extLst>
              <a:ext uri="{FF2B5EF4-FFF2-40B4-BE49-F238E27FC236}">
                <a16:creationId xmlns:a16="http://schemas.microsoft.com/office/drawing/2014/main" id="{8AAA4312-E31C-B61F-D3E3-DEC7334E8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" r="8673"/>
          <a:stretch>
            <a:fillRect/>
          </a:stretch>
        </p:blipFill>
        <p:spPr>
          <a:xfrm>
            <a:off x="8040202" y="1138740"/>
            <a:ext cx="4018498" cy="4775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88F8C-0208-7961-2276-3D019C363F14}"/>
              </a:ext>
            </a:extLst>
          </p:cNvPr>
          <p:cNvSpPr txBox="1"/>
          <p:nvPr/>
        </p:nvSpPr>
        <p:spPr>
          <a:xfrm>
            <a:off x="247700" y="228507"/>
            <a:ext cx="552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/>
              <a:t>Know</a:t>
            </a:r>
            <a:r>
              <a:rPr lang="es-MX" sz="2000" dirty="0"/>
              <a:t> </a:t>
            </a:r>
            <a:r>
              <a:rPr lang="es-MX" sz="2000" dirty="0" err="1"/>
              <a:t>your</a:t>
            </a:r>
            <a:r>
              <a:rPr lang="es-MX" sz="2000" dirty="0"/>
              <a:t> data </a:t>
            </a:r>
            <a:r>
              <a:rPr lang="es-MX" sz="2000" dirty="0" err="1"/>
              <a:t>readiness</a:t>
            </a:r>
            <a:r>
              <a:rPr lang="es-MX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516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B30A7-F316-B8D9-F78D-5654559A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og looking out of the window of a boat">
            <a:extLst>
              <a:ext uri="{FF2B5EF4-FFF2-40B4-BE49-F238E27FC236}">
                <a16:creationId xmlns:a16="http://schemas.microsoft.com/office/drawing/2014/main" id="{129B66D5-E6FE-5792-3697-C6808616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9" b="1300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48DB-7E7E-5660-528F-F2CA81E27B83}"/>
              </a:ext>
            </a:extLst>
          </p:cNvPr>
          <p:cNvSpPr txBox="1"/>
          <p:nvPr/>
        </p:nvSpPr>
        <p:spPr>
          <a:xfrm>
            <a:off x="704088" y="871759"/>
            <a:ext cx="5067300" cy="3497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8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9BEA-0194-D998-AF1F-4D35AAEAA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C36DB7-DD7C-E942-2E6E-19D228FA8D41}"/>
              </a:ext>
            </a:extLst>
          </p:cNvPr>
          <p:cNvSpPr txBox="1"/>
          <p:nvPr/>
        </p:nvSpPr>
        <p:spPr>
          <a:xfrm>
            <a:off x="3906203" y="1426235"/>
            <a:ext cx="6097904" cy="149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MX" sz="1400" dirty="0"/>
              <a:t>Customers produce data</a:t>
            </a:r>
          </a:p>
          <a:p>
            <a:pPr marL="45720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MX" sz="2800" dirty="0"/>
              <a:t>Patterns in customers’ data</a:t>
            </a:r>
          </a:p>
          <a:p>
            <a:pPr marL="45720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MX" sz="1400" dirty="0"/>
              <a:t>All/some customers differ</a:t>
            </a:r>
          </a:p>
          <a:p>
            <a:pPr marL="45720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MX" sz="1400" dirty="0"/>
              <a:t>Customers are not irrational, but reasonable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8F7DA-990F-8740-7B7D-1CB7BA99B84B}"/>
              </a:ext>
            </a:extLst>
          </p:cNvPr>
          <p:cNvSpPr txBox="1"/>
          <p:nvPr/>
        </p:nvSpPr>
        <p:spPr>
          <a:xfrm>
            <a:off x="1143000" y="1383030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err="1"/>
              <a:t>Principles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93414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FF9C-226B-8333-AF20-BDEE27C3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Exploratory</a:t>
            </a:r>
            <a:r>
              <a:rPr lang="es-MX" dirty="0"/>
              <a:t> Data </a:t>
            </a:r>
            <a:r>
              <a:rPr lang="es-MX" dirty="0" err="1"/>
              <a:t>analysis</a:t>
            </a:r>
            <a:endParaRPr lang="es-MX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3DB307-0D59-8685-D5E6-2B1389CC5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795" y="2221992"/>
            <a:ext cx="8614410" cy="3034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Hadley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Wickham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recommends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these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two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general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questions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begin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with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  <a:hlinkClick r:id="rId2"/>
              </a:rPr>
              <a:t>https://r4ds.hadley.nz/eda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What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type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of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system-ui"/>
              </a:rPr>
              <a:t>variation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occurs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within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variables?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What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type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of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system-ui"/>
              </a:rPr>
              <a:t>covariation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occurs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between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variables?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22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red pencils on black background">
            <a:extLst>
              <a:ext uri="{FF2B5EF4-FFF2-40B4-BE49-F238E27FC236}">
                <a16:creationId xmlns:a16="http://schemas.microsoft.com/office/drawing/2014/main" id="{0D31258C-D18F-C56E-B3D9-2DCC33EA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98" b="823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96368-63C9-075C-85D6-B2AD3AF7C40A}"/>
              </a:ext>
            </a:extLst>
          </p:cNvPr>
          <p:cNvSpPr txBox="1"/>
          <p:nvPr/>
        </p:nvSpPr>
        <p:spPr>
          <a:xfrm>
            <a:off x="704088" y="871759"/>
            <a:ext cx="5067300" cy="3497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s-MX" sz="5400" b="1" cap="all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</a:t>
            </a:r>
            <a:r>
              <a:rPr kumimoji="0" lang="en-US" altLang="es-MX" sz="5400" b="1" i="0" u="none" strike="noStrike" cap="all" spc="30" normalizeH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ariation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cap="all" spc="3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spc="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Within a variable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3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638</Words>
  <Application>Microsoft Office PowerPoint</Application>
  <PresentationFormat>Widescreen</PresentationFormat>
  <Paragraphs>125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Calisto MT</vt:lpstr>
      <vt:lpstr>system-ui</vt:lpstr>
      <vt:lpstr>Univers Condensed</vt:lpstr>
      <vt:lpstr>ChronicleVTI</vt:lpstr>
      <vt:lpstr>SPSS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 Alonso Diaz</dc:creator>
  <cp:lastModifiedBy>Santiago Alonso Diaz</cp:lastModifiedBy>
  <cp:revision>14</cp:revision>
  <dcterms:created xsi:type="dcterms:W3CDTF">2025-09-04T15:01:05Z</dcterms:created>
  <dcterms:modified xsi:type="dcterms:W3CDTF">2025-09-04T18:38:29Z</dcterms:modified>
</cp:coreProperties>
</file>